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7" d="100"/>
          <a:sy n="97" d="100"/>
        </p:scale>
        <p:origin x="79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2/2/2021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2/2/2021</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886200"/>
            <a:ext cx="8229600" cy="1828800"/>
          </a:xfrm>
        </p:spPr>
        <p:txBody>
          <a:bodyPr>
            <a:noAutofit/>
          </a:bodyPr>
          <a:lstStyle/>
          <a:p>
            <a:r>
              <a:rPr lang="en-US" sz="5400" dirty="0" smtClean="0"/>
              <a:t>CHAPTER XII</a:t>
            </a:r>
            <a:br>
              <a:rPr lang="en-US" sz="5400" dirty="0" smtClean="0"/>
            </a:br>
            <a:r>
              <a:rPr lang="en-US" sz="5400" b="1" dirty="0" smtClean="0"/>
              <a:t>THE DYNAMIC ACTION OF DRUGS</a:t>
            </a:r>
            <a:br>
              <a:rPr lang="en-US" sz="5400" b="1" dirty="0" smtClean="0"/>
            </a:br>
            <a:r>
              <a:rPr lang="en-US" sz="5400" dirty="0"/>
              <a:t/>
            </a:r>
            <a:br>
              <a:rPr lang="en-US" sz="5400" dirty="0"/>
            </a:br>
            <a:r>
              <a:rPr lang="en-US" sz="2000" dirty="0" smtClean="0"/>
              <a:t/>
            </a:r>
            <a:br>
              <a:rPr lang="en-US" sz="2000" dirty="0" smtClean="0"/>
            </a:br>
            <a:r>
              <a:rPr lang="en-US" sz="2000" dirty="0" smtClean="0"/>
              <a:t>Prof. Dr. Manoj Narayan V </a:t>
            </a:r>
            <a:br>
              <a:rPr lang="en-US" sz="2000" dirty="0" smtClean="0"/>
            </a:br>
            <a:r>
              <a:rPr lang="en-US" sz="2000" dirty="0" smtClean="0"/>
              <a:t>Department of Organon of Medicine</a:t>
            </a:r>
            <a:br>
              <a:rPr lang="en-US" sz="2000" dirty="0" smtClean="0"/>
            </a:br>
            <a:r>
              <a:rPr lang="en-US" sz="2000" dirty="0" smtClean="0"/>
              <a:t>Sarada Krishna Homeopathic Medical College, Kulasekharam  </a:t>
            </a:r>
            <a:br>
              <a:rPr lang="en-US" sz="2000" dirty="0" smtClean="0"/>
            </a:br>
            <a:endParaRPr lang="en-US"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  In other words, even modern pharmacology recognizes:</a:t>
            </a:r>
          </a:p>
          <a:p>
            <a:r>
              <a:rPr lang="en-US" dirty="0" smtClean="0"/>
              <a:t> 1. The reaction of amounts of drugs so minute that it is not possible to tell how small the amount of the drug in the solution is, yet it still shows definite action on the cells. </a:t>
            </a:r>
          </a:p>
          <a:p>
            <a:r>
              <a:rPr lang="en-US" dirty="0" smtClean="0"/>
              <a:t>2. The action is much more rapid in the case of well powdered substances (</a:t>
            </a:r>
            <a:r>
              <a:rPr lang="en-US" dirty="0" err="1" smtClean="0"/>
              <a:t>triturations</a:t>
            </a:r>
            <a:r>
              <a:rPr lang="en-US" dirty="0" smtClean="0"/>
              <a:t>). </a:t>
            </a:r>
          </a:p>
          <a:p>
            <a:r>
              <a:rPr lang="en-US" dirty="0" smtClean="0"/>
              <a:t>3. Regardless of the quantity of the drug used, the solution is activated to a marked degree by vigorous stirring (</a:t>
            </a:r>
            <a:r>
              <a:rPr lang="en-US" dirty="0" err="1" smtClean="0"/>
              <a:t>succussion</a:t>
            </a:r>
            <a:r>
              <a:rPr lang="en-US" dirty="0" smtClean="0"/>
              <a:t>)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This shows the observations of the action of infinitesimal amounts of drug on the physiological basis, that the greater the </a:t>
            </a:r>
            <a:r>
              <a:rPr lang="en-US" dirty="0" err="1" smtClean="0"/>
              <a:t>trituration</a:t>
            </a:r>
            <a:r>
              <a:rPr lang="en-US" dirty="0" smtClean="0"/>
              <a:t> the more rapid the action, and that the influence of </a:t>
            </a:r>
            <a:r>
              <a:rPr lang="en-US" dirty="0" err="1" smtClean="0"/>
              <a:t>succussion</a:t>
            </a:r>
            <a:r>
              <a:rPr lang="en-US" dirty="0" smtClean="0"/>
              <a:t> also speeds the rate of activity markedly</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the effects are there to be seen, but the imponderable nature of the </a:t>
            </a:r>
            <a:r>
              <a:rPr lang="en-US" b="1" i="1" dirty="0" smtClean="0"/>
              <a:t>modus operandi</a:t>
            </a:r>
            <a:r>
              <a:rPr lang="en-US" b="1" dirty="0" smtClean="0"/>
              <a:t> is beyond our comprehension</a:t>
            </a:r>
            <a:r>
              <a:rPr lang="en-US" dirty="0" smtClean="0"/>
              <a:t>. </a:t>
            </a:r>
          </a:p>
          <a:p>
            <a:r>
              <a:rPr lang="en-US" b="1" dirty="0" smtClean="0"/>
              <a:t>Deduction</a:t>
            </a:r>
          </a:p>
          <a:p>
            <a:r>
              <a:rPr lang="en-US" b="1" dirty="0" smtClean="0"/>
              <a:t>each individual medicine, the quantity of the dose that suffices to produce the homeopathic effect and accomplish a prompt and gentle cure</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smtClean="0"/>
              <a:t>Pure experiments, and accurate observation alone can solve the question</a:t>
            </a:r>
            <a:r>
              <a:rPr lang="en-US" dirty="0" smtClean="0"/>
              <a:t>;</a:t>
            </a:r>
          </a:p>
          <a:p>
            <a:r>
              <a:rPr lang="en-US" b="1" dirty="0" smtClean="0"/>
              <a:t>slight aggravation of the natural disease appears after the administration of the remedy it is an indication of the correct choice of the remedy</a:t>
            </a:r>
            <a:r>
              <a:rPr lang="en-US" dirty="0" smtClean="0"/>
              <a:t>.</a:t>
            </a:r>
          </a:p>
          <a:p>
            <a:r>
              <a:rPr lang="en-US" b="1" dirty="0" smtClean="0"/>
              <a:t>The closer the relationship between the disease symptoms and the drug symptoms, the greater the susceptibility and, consequently, the higher the potency required</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the law of </a:t>
            </a:r>
            <a:r>
              <a:rPr lang="en-US" b="1" dirty="0" err="1" smtClean="0"/>
              <a:t>Maupertius</a:t>
            </a:r>
            <a:r>
              <a:rPr lang="en-US" dirty="0" smtClean="0"/>
              <a:t>, the French mathematician, and fully accepted by scientists, "</a:t>
            </a:r>
            <a:r>
              <a:rPr lang="en-US" b="1" dirty="0" smtClean="0"/>
              <a:t>that the quantity of action necessary to effect any change in nature is the least possible</a:t>
            </a:r>
            <a:r>
              <a:rPr lang="en-US" dirty="0" smtClean="0"/>
              <a:t>;" and added, </a:t>
            </a:r>
            <a:r>
              <a:rPr lang="en-US" b="1" dirty="0" smtClean="0"/>
              <a:t>"according to this principle the decisive moment is always a minimum, an infinitesimal,"</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The knowledge of </a:t>
            </a:r>
            <a:r>
              <a:rPr lang="en-US" b="1" dirty="0" err="1" smtClean="0"/>
              <a:t>potentization</a:t>
            </a:r>
            <a:r>
              <a:rPr lang="en-US" dirty="0" smtClean="0"/>
              <a:t> was of gradual growth, and, indeed, the last word is not yet said; but this discovery ranks among the </a:t>
            </a:r>
            <a:r>
              <a:rPr lang="en-US" b="1" dirty="0" smtClean="0"/>
              <a:t>highest of Hahnemann's work</a:t>
            </a:r>
          </a:p>
          <a:p>
            <a:r>
              <a:rPr lang="en-US" b="1" dirty="0" smtClean="0"/>
              <a:t>electricity, with the radioactivity of matter, the radio-chemical affinity, and many other scientific discoveries</a:t>
            </a:r>
            <a:r>
              <a:rPr lang="en-US" dirty="0" smtClean="0"/>
              <a:t> have been made possible as similar, almost parallel, discoveries to this of Hahnemann. </a:t>
            </a:r>
            <a:r>
              <a:rPr lang="en-US" smtClean="0"/>
              <a:t>It was the direct cause of the rejection of Newton's concept of </a:t>
            </a:r>
            <a:r>
              <a:rPr lang="en-US" b="1" smtClean="0"/>
              <a:t>matter as a "hard, massy, material atom,"</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Ten centuries B. C., the ancient Hindu system of medicine was founded on the theorem</a:t>
            </a:r>
          </a:p>
          <a:p>
            <a:r>
              <a:rPr lang="en-US" dirty="0" smtClean="0"/>
              <a:t>Aristotle  </a:t>
            </a:r>
            <a:r>
              <a:rPr lang="en-US" i="1" dirty="0" smtClean="0"/>
              <a:t>simile</a:t>
            </a:r>
            <a:r>
              <a:rPr lang="en-US" dirty="0" smtClean="0"/>
              <a:t> acts upon </a:t>
            </a:r>
            <a:r>
              <a:rPr lang="en-US" i="1" dirty="0" smtClean="0"/>
              <a:t>simile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laws of similar</a:t>
            </a:r>
            <a:endParaRPr lang="en-US" dirty="0"/>
          </a:p>
        </p:txBody>
      </p:sp>
      <p:sp>
        <p:nvSpPr>
          <p:cNvPr id="3" name="Content Placeholder 2"/>
          <p:cNvSpPr>
            <a:spLocks noGrp="1"/>
          </p:cNvSpPr>
          <p:nvPr>
            <p:ph idx="1"/>
          </p:nvPr>
        </p:nvSpPr>
        <p:spPr/>
        <p:txBody>
          <a:bodyPr>
            <a:normAutofit/>
          </a:bodyPr>
          <a:lstStyle/>
          <a:p>
            <a:r>
              <a:rPr lang="en-US" dirty="0" smtClean="0"/>
              <a:t>Similar things produce a disease and through the application of the like it is cured. The disease is produced by influences, which act similar to the healing process, and the disease condition is removed through remedies, which produce similar symptoms to the disease. -</a:t>
            </a:r>
            <a:r>
              <a:rPr lang="en-US" b="1" dirty="0" smtClean="0"/>
              <a:t> Hippocrates (The Father of Medicine)</a:t>
            </a:r>
          </a:p>
          <a:p>
            <a:r>
              <a:rPr lang="en-US" dirty="0" smtClean="0"/>
              <a:t>Often the simile acts upon the simile – Aristotle (Greece)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It has been said of old time in the world that poison is the remedy for poison - </a:t>
            </a:r>
            <a:r>
              <a:rPr lang="en-US" dirty="0" err="1" smtClean="0"/>
              <a:t>Kalidas</a:t>
            </a:r>
            <a:r>
              <a:rPr lang="en-US" dirty="0" smtClean="0"/>
              <a:t> (India)</a:t>
            </a:r>
          </a:p>
          <a:p>
            <a:r>
              <a:rPr lang="en-US" dirty="0" smtClean="0"/>
              <a:t>What makes a man ill also cures him and “Every illness has its own remedy within itself.” - </a:t>
            </a:r>
            <a:r>
              <a:rPr lang="en-US" dirty="0" err="1" smtClean="0"/>
              <a:t>Philippus</a:t>
            </a:r>
            <a:r>
              <a:rPr lang="en-US" dirty="0" smtClean="0"/>
              <a:t> </a:t>
            </a:r>
            <a:r>
              <a:rPr lang="en-US" dirty="0" err="1" smtClean="0"/>
              <a:t>Aureolus</a:t>
            </a:r>
            <a:r>
              <a:rPr lang="en-US" dirty="0" smtClean="0"/>
              <a:t> Paracelsus (Switzerland)</a:t>
            </a:r>
          </a:p>
          <a:p>
            <a:r>
              <a:rPr lang="en-US" dirty="0" smtClean="0"/>
              <a:t>As early as Hippocrates and the Oracle at Delphi, the theory of "what a substance can cause so can it cure."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length of time elapsed since the recognition of the law of </a:t>
            </a:r>
            <a:r>
              <a:rPr lang="en-US" dirty="0" err="1" smtClean="0"/>
              <a:t>similars</a:t>
            </a:r>
            <a:r>
              <a:rPr lang="en-US" dirty="0" smtClean="0"/>
              <a:t>, the </a:t>
            </a:r>
            <a:r>
              <a:rPr lang="en-US" b="1" dirty="0" smtClean="0"/>
              <a:t>question of dose was one which Hahnemann solved</a:t>
            </a:r>
          </a:p>
          <a:p>
            <a:r>
              <a:rPr lang="en-US" dirty="0" smtClean="0"/>
              <a:t>concept of the dynamic influence over matter</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Stahl of Denmark </a:t>
            </a:r>
            <a:r>
              <a:rPr lang="en-US" dirty="0" smtClean="0"/>
              <a:t>and </a:t>
            </a:r>
            <a:r>
              <a:rPr lang="en-US" b="1" dirty="0" smtClean="0"/>
              <a:t>Haller of Switzerland</a:t>
            </a:r>
            <a:r>
              <a:rPr lang="en-US" dirty="0" smtClean="0"/>
              <a:t>, who had observed that medicines might cure disease by the power they possessed of causing like diseases in healthy human beings. He comprehended that these men had observed</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Hahnemann did not originate </a:t>
            </a:r>
            <a:r>
              <a:rPr lang="en-US" b="1" dirty="0" smtClean="0"/>
              <a:t>this idea of proving drugs upon healthy individuals,</a:t>
            </a:r>
            <a:r>
              <a:rPr lang="en-US" dirty="0" smtClean="0"/>
              <a:t> but he was the first to  prove with a definite object in view</a:t>
            </a:r>
          </a:p>
          <a:p>
            <a:r>
              <a:rPr lang="en-US" dirty="0" smtClean="0"/>
              <a:t> </a:t>
            </a:r>
            <a:r>
              <a:rPr lang="en-US" b="1" dirty="0" smtClean="0"/>
              <a:t>To Hahnemann alone is due imperishable honor and renown for discovering, first, the existence of an universal law of cure; and second, that the specific properties of drugs could be developed, transmitted and utilized by </a:t>
            </a:r>
            <a:r>
              <a:rPr lang="en-US" b="1" dirty="0" err="1" smtClean="0"/>
              <a:t>potentization</a:t>
            </a:r>
            <a:r>
              <a:rPr lang="en-US" b="1" dirty="0" smtClean="0"/>
              <a:t>.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 Crude drugs have three grades of action: mechanical, chemical, and dynamic</a:t>
            </a:r>
          </a:p>
          <a:p>
            <a:r>
              <a:rPr lang="en-US" b="1" dirty="0" smtClean="0"/>
              <a:t>this must result in a reduction both of the free drug and of the free receptors in the cell</a:t>
            </a:r>
            <a:r>
              <a:rPr lang="en-US" dirty="0" smtClean="0"/>
              <a:t>.</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smtClean="0"/>
              <a:t>Freundlich</a:t>
            </a:r>
            <a:r>
              <a:rPr lang="en-US" dirty="0" smtClean="0"/>
              <a:t> (1926) states: </a:t>
            </a:r>
          </a:p>
          <a:p>
            <a:r>
              <a:rPr lang="en-US" dirty="0" smtClean="0"/>
              <a:t>"The simpler the conditions chosen and the smaller the difficulty in securing access to the inner surface, the quicker is the adsorption... </a:t>
            </a:r>
            <a:r>
              <a:rPr lang="en-US" i="1" dirty="0" smtClean="0"/>
              <a:t>In the case of well powdered adsorbents the equilibrium is mostly reached in seconds or minutes</a:t>
            </a:r>
            <a:r>
              <a:rPr lang="en-US" dirty="0" smtClean="0"/>
              <a:t>..."     </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6</TotalTime>
  <Words>546</Words>
  <Application>Microsoft Office PowerPoint</Application>
  <PresentationFormat>On-screen Show (4:3)</PresentationFormat>
  <Paragraphs>32</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Book Antiqua</vt:lpstr>
      <vt:lpstr>Lucida Sans</vt:lpstr>
      <vt:lpstr>Wingdings</vt:lpstr>
      <vt:lpstr>Wingdings 2</vt:lpstr>
      <vt:lpstr>Wingdings 3</vt:lpstr>
      <vt:lpstr>Apex</vt:lpstr>
      <vt:lpstr>CHAPTER XII THE DYNAMIC ACTION OF DRUGS   Prof. Dr. Manoj Narayan V  Department of Organon of Medicine Sarada Krishna Homeopathic Medical College, Kulasekharam   </vt:lpstr>
      <vt:lpstr>PowerPoint Presentation</vt:lpstr>
      <vt:lpstr>History of laws of similar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XII THE DYNAMIC ACTION OF DRUGS</dc:title>
  <dc:creator>ORGANON OF MEDICINE</dc:creator>
  <cp:lastModifiedBy>Lib Lab One</cp:lastModifiedBy>
  <cp:revision>5</cp:revision>
  <dcterms:created xsi:type="dcterms:W3CDTF">2006-08-16T00:00:00Z</dcterms:created>
  <dcterms:modified xsi:type="dcterms:W3CDTF">2021-02-02T04:38:00Z</dcterms:modified>
</cp:coreProperties>
</file>